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4" r:id="rId2"/>
  </p:sldIdLst>
  <p:sldSz cx="6858000" cy="9906000" type="A4"/>
  <p:notesSz cx="6669088"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C3937"/>
    <a:srgbClr val="1F241D"/>
    <a:srgbClr val="333333"/>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80" autoAdjust="0"/>
    <p:restoredTop sz="94660"/>
  </p:normalViewPr>
  <p:slideViewPr>
    <p:cSldViewPr snapToGrid="0">
      <p:cViewPr varScale="1">
        <p:scale>
          <a:sx n="71" d="100"/>
          <a:sy n="71" d="100"/>
        </p:scale>
        <p:origin x="136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de-DE"/>
              <a:t>Titelmasterformat durch Klicken bearbeiten</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C44B8890-BE2F-4905-8A3D-7F088852A872}" type="datetimeFigureOut">
              <a:rPr lang="de-AT" smtClean="0"/>
              <a:t>21.09.2021</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1D80C572-2CEB-41DB-9F27-BE3CA4198711}" type="slidenum">
              <a:rPr lang="de-AT" smtClean="0"/>
              <a:t>‹Nr.›</a:t>
            </a:fld>
            <a:endParaRPr lang="de-AT"/>
          </a:p>
        </p:txBody>
      </p:sp>
    </p:spTree>
    <p:extLst>
      <p:ext uri="{BB962C8B-B14F-4D97-AF65-F5344CB8AC3E}">
        <p14:creationId xmlns:p14="http://schemas.microsoft.com/office/powerpoint/2010/main" val="2275665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44B8890-BE2F-4905-8A3D-7F088852A872}" type="datetimeFigureOut">
              <a:rPr lang="de-AT" smtClean="0"/>
              <a:t>21.09.2021</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1D80C572-2CEB-41DB-9F27-BE3CA4198711}" type="slidenum">
              <a:rPr lang="de-AT" smtClean="0"/>
              <a:t>‹Nr.›</a:t>
            </a:fld>
            <a:endParaRPr lang="de-AT"/>
          </a:p>
        </p:txBody>
      </p:sp>
    </p:spTree>
    <p:extLst>
      <p:ext uri="{BB962C8B-B14F-4D97-AF65-F5344CB8AC3E}">
        <p14:creationId xmlns:p14="http://schemas.microsoft.com/office/powerpoint/2010/main" val="978805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44B8890-BE2F-4905-8A3D-7F088852A872}" type="datetimeFigureOut">
              <a:rPr lang="de-AT" smtClean="0"/>
              <a:t>21.09.2021</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1D80C572-2CEB-41DB-9F27-BE3CA4198711}" type="slidenum">
              <a:rPr lang="de-AT" smtClean="0"/>
              <a:t>‹Nr.›</a:t>
            </a:fld>
            <a:endParaRPr lang="de-AT"/>
          </a:p>
        </p:txBody>
      </p:sp>
    </p:spTree>
    <p:extLst>
      <p:ext uri="{BB962C8B-B14F-4D97-AF65-F5344CB8AC3E}">
        <p14:creationId xmlns:p14="http://schemas.microsoft.com/office/powerpoint/2010/main" val="1283066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C44B8890-BE2F-4905-8A3D-7F088852A872}" type="datetimeFigureOut">
              <a:rPr lang="de-AT" smtClean="0"/>
              <a:t>21.09.2021</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1D80C572-2CEB-41DB-9F27-BE3CA4198711}" type="slidenum">
              <a:rPr lang="de-AT" smtClean="0"/>
              <a:t>‹Nr.›</a:t>
            </a:fld>
            <a:endParaRPr lang="de-AT"/>
          </a:p>
        </p:txBody>
      </p:sp>
    </p:spTree>
    <p:extLst>
      <p:ext uri="{BB962C8B-B14F-4D97-AF65-F5344CB8AC3E}">
        <p14:creationId xmlns:p14="http://schemas.microsoft.com/office/powerpoint/2010/main" val="2462024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de-DE"/>
              <a:t>Titelmasterformat durch Klicken bearbeiten</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p:txBody>
          <a:bodyPr/>
          <a:lstStyle/>
          <a:p>
            <a:fld id="{C44B8890-BE2F-4905-8A3D-7F088852A872}" type="datetimeFigureOut">
              <a:rPr lang="de-AT" smtClean="0"/>
              <a:t>21.09.2021</a:t>
            </a:fld>
            <a:endParaRPr lang="de-AT"/>
          </a:p>
        </p:txBody>
      </p:sp>
      <p:sp>
        <p:nvSpPr>
          <p:cNvPr id="5" name="Footer Placeholder 4"/>
          <p:cNvSpPr>
            <a:spLocks noGrp="1"/>
          </p:cNvSpPr>
          <p:nvPr>
            <p:ph type="ftr" sz="quarter" idx="11"/>
          </p:nvPr>
        </p:nvSpPr>
        <p:spPr/>
        <p:txBody>
          <a:bodyPr/>
          <a:lstStyle/>
          <a:p>
            <a:endParaRPr lang="de-AT"/>
          </a:p>
        </p:txBody>
      </p:sp>
      <p:sp>
        <p:nvSpPr>
          <p:cNvPr id="6" name="Slide Number Placeholder 5"/>
          <p:cNvSpPr>
            <a:spLocks noGrp="1"/>
          </p:cNvSpPr>
          <p:nvPr>
            <p:ph type="sldNum" sz="quarter" idx="12"/>
          </p:nvPr>
        </p:nvSpPr>
        <p:spPr/>
        <p:txBody>
          <a:bodyPr/>
          <a:lstStyle/>
          <a:p>
            <a:fld id="{1D80C572-2CEB-41DB-9F27-BE3CA4198711}" type="slidenum">
              <a:rPr lang="de-AT" smtClean="0"/>
              <a:t>‹Nr.›</a:t>
            </a:fld>
            <a:endParaRPr lang="de-AT"/>
          </a:p>
        </p:txBody>
      </p:sp>
    </p:spTree>
    <p:extLst>
      <p:ext uri="{BB962C8B-B14F-4D97-AF65-F5344CB8AC3E}">
        <p14:creationId xmlns:p14="http://schemas.microsoft.com/office/powerpoint/2010/main" val="34102519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C44B8890-BE2F-4905-8A3D-7F088852A872}" type="datetimeFigureOut">
              <a:rPr lang="de-AT" smtClean="0"/>
              <a:t>21.09.2021</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1D80C572-2CEB-41DB-9F27-BE3CA4198711}" type="slidenum">
              <a:rPr lang="de-AT" smtClean="0"/>
              <a:t>‹Nr.›</a:t>
            </a:fld>
            <a:endParaRPr lang="de-AT"/>
          </a:p>
        </p:txBody>
      </p:sp>
    </p:spTree>
    <p:extLst>
      <p:ext uri="{BB962C8B-B14F-4D97-AF65-F5344CB8AC3E}">
        <p14:creationId xmlns:p14="http://schemas.microsoft.com/office/powerpoint/2010/main" val="3247461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4" name="Content Placeholder 3"/>
          <p:cNvSpPr>
            <a:spLocks noGrp="1"/>
          </p:cNvSpPr>
          <p:nvPr>
            <p:ph sz="half" idx="2"/>
          </p:nvPr>
        </p:nvSpPr>
        <p:spPr>
          <a:xfrm>
            <a:off x="472381" y="3618442"/>
            <a:ext cx="2901255" cy="532218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Textmasterformat bearbeiten</a:t>
            </a:r>
          </a:p>
        </p:txBody>
      </p:sp>
      <p:sp>
        <p:nvSpPr>
          <p:cNvPr id="6" name="Content Placeholder 5"/>
          <p:cNvSpPr>
            <a:spLocks noGrp="1"/>
          </p:cNvSpPr>
          <p:nvPr>
            <p:ph sz="quarter" idx="4"/>
          </p:nvPr>
        </p:nvSpPr>
        <p:spPr>
          <a:xfrm>
            <a:off x="3471863" y="3618442"/>
            <a:ext cx="2915543" cy="532218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C44B8890-BE2F-4905-8A3D-7F088852A872}" type="datetimeFigureOut">
              <a:rPr lang="de-AT" smtClean="0"/>
              <a:t>21.09.2021</a:t>
            </a:fld>
            <a:endParaRPr lang="de-AT"/>
          </a:p>
        </p:txBody>
      </p:sp>
      <p:sp>
        <p:nvSpPr>
          <p:cNvPr id="8" name="Footer Placeholder 7"/>
          <p:cNvSpPr>
            <a:spLocks noGrp="1"/>
          </p:cNvSpPr>
          <p:nvPr>
            <p:ph type="ftr" sz="quarter" idx="11"/>
          </p:nvPr>
        </p:nvSpPr>
        <p:spPr/>
        <p:txBody>
          <a:bodyPr/>
          <a:lstStyle/>
          <a:p>
            <a:endParaRPr lang="de-AT"/>
          </a:p>
        </p:txBody>
      </p:sp>
      <p:sp>
        <p:nvSpPr>
          <p:cNvPr id="9" name="Slide Number Placeholder 8"/>
          <p:cNvSpPr>
            <a:spLocks noGrp="1"/>
          </p:cNvSpPr>
          <p:nvPr>
            <p:ph type="sldNum" sz="quarter" idx="12"/>
          </p:nvPr>
        </p:nvSpPr>
        <p:spPr/>
        <p:txBody>
          <a:bodyPr/>
          <a:lstStyle/>
          <a:p>
            <a:fld id="{1D80C572-2CEB-41DB-9F27-BE3CA4198711}" type="slidenum">
              <a:rPr lang="de-AT" smtClean="0"/>
              <a:t>‹Nr.›</a:t>
            </a:fld>
            <a:endParaRPr lang="de-AT"/>
          </a:p>
        </p:txBody>
      </p:sp>
    </p:spTree>
    <p:extLst>
      <p:ext uri="{BB962C8B-B14F-4D97-AF65-F5344CB8AC3E}">
        <p14:creationId xmlns:p14="http://schemas.microsoft.com/office/powerpoint/2010/main" val="2862689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C44B8890-BE2F-4905-8A3D-7F088852A872}" type="datetimeFigureOut">
              <a:rPr lang="de-AT" smtClean="0"/>
              <a:t>21.09.2021</a:t>
            </a:fld>
            <a:endParaRPr lang="de-AT"/>
          </a:p>
        </p:txBody>
      </p:sp>
      <p:sp>
        <p:nvSpPr>
          <p:cNvPr id="4" name="Footer Placeholder 3"/>
          <p:cNvSpPr>
            <a:spLocks noGrp="1"/>
          </p:cNvSpPr>
          <p:nvPr>
            <p:ph type="ftr" sz="quarter" idx="11"/>
          </p:nvPr>
        </p:nvSpPr>
        <p:spPr/>
        <p:txBody>
          <a:bodyPr/>
          <a:lstStyle/>
          <a:p>
            <a:endParaRPr lang="de-AT"/>
          </a:p>
        </p:txBody>
      </p:sp>
      <p:sp>
        <p:nvSpPr>
          <p:cNvPr id="5" name="Slide Number Placeholder 4"/>
          <p:cNvSpPr>
            <a:spLocks noGrp="1"/>
          </p:cNvSpPr>
          <p:nvPr>
            <p:ph type="sldNum" sz="quarter" idx="12"/>
          </p:nvPr>
        </p:nvSpPr>
        <p:spPr/>
        <p:txBody>
          <a:bodyPr/>
          <a:lstStyle/>
          <a:p>
            <a:fld id="{1D80C572-2CEB-41DB-9F27-BE3CA4198711}" type="slidenum">
              <a:rPr lang="de-AT" smtClean="0"/>
              <a:t>‹Nr.›</a:t>
            </a:fld>
            <a:endParaRPr lang="de-AT"/>
          </a:p>
        </p:txBody>
      </p:sp>
    </p:spTree>
    <p:extLst>
      <p:ext uri="{BB962C8B-B14F-4D97-AF65-F5344CB8AC3E}">
        <p14:creationId xmlns:p14="http://schemas.microsoft.com/office/powerpoint/2010/main" val="1380046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4B8890-BE2F-4905-8A3D-7F088852A872}" type="datetimeFigureOut">
              <a:rPr lang="de-AT" smtClean="0"/>
              <a:t>21.09.2021</a:t>
            </a:fld>
            <a:endParaRPr lang="de-AT"/>
          </a:p>
        </p:txBody>
      </p:sp>
      <p:sp>
        <p:nvSpPr>
          <p:cNvPr id="3" name="Footer Placeholder 2"/>
          <p:cNvSpPr>
            <a:spLocks noGrp="1"/>
          </p:cNvSpPr>
          <p:nvPr>
            <p:ph type="ftr" sz="quarter" idx="11"/>
          </p:nvPr>
        </p:nvSpPr>
        <p:spPr/>
        <p:txBody>
          <a:bodyPr/>
          <a:lstStyle/>
          <a:p>
            <a:endParaRPr lang="de-AT"/>
          </a:p>
        </p:txBody>
      </p:sp>
      <p:sp>
        <p:nvSpPr>
          <p:cNvPr id="4" name="Slide Number Placeholder 3"/>
          <p:cNvSpPr>
            <a:spLocks noGrp="1"/>
          </p:cNvSpPr>
          <p:nvPr>
            <p:ph type="sldNum" sz="quarter" idx="12"/>
          </p:nvPr>
        </p:nvSpPr>
        <p:spPr/>
        <p:txBody>
          <a:bodyPr/>
          <a:lstStyle/>
          <a:p>
            <a:fld id="{1D80C572-2CEB-41DB-9F27-BE3CA4198711}" type="slidenum">
              <a:rPr lang="de-AT" smtClean="0"/>
              <a:t>‹Nr.›</a:t>
            </a:fld>
            <a:endParaRPr lang="de-AT"/>
          </a:p>
        </p:txBody>
      </p:sp>
    </p:spTree>
    <p:extLst>
      <p:ext uri="{BB962C8B-B14F-4D97-AF65-F5344CB8AC3E}">
        <p14:creationId xmlns:p14="http://schemas.microsoft.com/office/powerpoint/2010/main" val="1037934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Titelmasterformat durch Klicken bearbeiten</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Textmasterformat bearbeiten</a:t>
            </a:r>
          </a:p>
        </p:txBody>
      </p:sp>
      <p:sp>
        <p:nvSpPr>
          <p:cNvPr id="5" name="Date Placeholder 4"/>
          <p:cNvSpPr>
            <a:spLocks noGrp="1"/>
          </p:cNvSpPr>
          <p:nvPr>
            <p:ph type="dt" sz="half" idx="10"/>
          </p:nvPr>
        </p:nvSpPr>
        <p:spPr/>
        <p:txBody>
          <a:bodyPr/>
          <a:lstStyle/>
          <a:p>
            <a:fld id="{C44B8890-BE2F-4905-8A3D-7F088852A872}" type="datetimeFigureOut">
              <a:rPr lang="de-AT" smtClean="0"/>
              <a:t>21.09.2021</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1D80C572-2CEB-41DB-9F27-BE3CA4198711}" type="slidenum">
              <a:rPr lang="de-AT" smtClean="0"/>
              <a:t>‹Nr.›</a:t>
            </a:fld>
            <a:endParaRPr lang="de-AT"/>
          </a:p>
        </p:txBody>
      </p:sp>
    </p:spTree>
    <p:extLst>
      <p:ext uri="{BB962C8B-B14F-4D97-AF65-F5344CB8AC3E}">
        <p14:creationId xmlns:p14="http://schemas.microsoft.com/office/powerpoint/2010/main" val="2953367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de-DE"/>
              <a:t>Bild durch Klicken auf Symbol hinzufügen</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Textmasterformat bearbeiten</a:t>
            </a:r>
          </a:p>
        </p:txBody>
      </p:sp>
      <p:sp>
        <p:nvSpPr>
          <p:cNvPr id="5" name="Date Placeholder 4"/>
          <p:cNvSpPr>
            <a:spLocks noGrp="1"/>
          </p:cNvSpPr>
          <p:nvPr>
            <p:ph type="dt" sz="half" idx="10"/>
          </p:nvPr>
        </p:nvSpPr>
        <p:spPr/>
        <p:txBody>
          <a:bodyPr/>
          <a:lstStyle/>
          <a:p>
            <a:fld id="{C44B8890-BE2F-4905-8A3D-7F088852A872}" type="datetimeFigureOut">
              <a:rPr lang="de-AT" smtClean="0"/>
              <a:t>21.09.2021</a:t>
            </a:fld>
            <a:endParaRPr lang="de-AT"/>
          </a:p>
        </p:txBody>
      </p:sp>
      <p:sp>
        <p:nvSpPr>
          <p:cNvPr id="6" name="Footer Placeholder 5"/>
          <p:cNvSpPr>
            <a:spLocks noGrp="1"/>
          </p:cNvSpPr>
          <p:nvPr>
            <p:ph type="ftr" sz="quarter" idx="11"/>
          </p:nvPr>
        </p:nvSpPr>
        <p:spPr/>
        <p:txBody>
          <a:bodyPr/>
          <a:lstStyle/>
          <a:p>
            <a:endParaRPr lang="de-AT"/>
          </a:p>
        </p:txBody>
      </p:sp>
      <p:sp>
        <p:nvSpPr>
          <p:cNvPr id="7" name="Slide Number Placeholder 6"/>
          <p:cNvSpPr>
            <a:spLocks noGrp="1"/>
          </p:cNvSpPr>
          <p:nvPr>
            <p:ph type="sldNum" sz="quarter" idx="12"/>
          </p:nvPr>
        </p:nvSpPr>
        <p:spPr/>
        <p:txBody>
          <a:bodyPr/>
          <a:lstStyle/>
          <a:p>
            <a:fld id="{1D80C572-2CEB-41DB-9F27-BE3CA4198711}" type="slidenum">
              <a:rPr lang="de-AT" smtClean="0"/>
              <a:t>‹Nr.›</a:t>
            </a:fld>
            <a:endParaRPr lang="de-AT"/>
          </a:p>
        </p:txBody>
      </p:sp>
    </p:spTree>
    <p:extLst>
      <p:ext uri="{BB962C8B-B14F-4D97-AF65-F5344CB8AC3E}">
        <p14:creationId xmlns:p14="http://schemas.microsoft.com/office/powerpoint/2010/main" val="4191537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C44B8890-BE2F-4905-8A3D-7F088852A872}" type="datetimeFigureOut">
              <a:rPr lang="de-AT" smtClean="0"/>
              <a:t>21.09.2021</a:t>
            </a:fld>
            <a:endParaRPr lang="de-AT"/>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de-AT"/>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1D80C572-2CEB-41DB-9F27-BE3CA4198711}" type="slidenum">
              <a:rPr lang="de-AT" smtClean="0"/>
              <a:t>‹Nr.›</a:t>
            </a:fld>
            <a:endParaRPr lang="de-AT"/>
          </a:p>
        </p:txBody>
      </p:sp>
    </p:spTree>
    <p:extLst>
      <p:ext uri="{BB962C8B-B14F-4D97-AF65-F5344CB8AC3E}">
        <p14:creationId xmlns:p14="http://schemas.microsoft.com/office/powerpoint/2010/main" val="3170632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Grafik 18"/>
          <p:cNvPicPr>
            <a:picLocks noChangeAspect="1"/>
          </p:cNvPicPr>
          <p:nvPr/>
        </p:nvPicPr>
        <p:blipFill rotWithShape="1">
          <a:blip r:embed="rId2" cstate="print">
            <a:extLst>
              <a:ext uri="{28A0092B-C50C-407E-A947-70E740481C1C}">
                <a14:useLocalDpi xmlns:a14="http://schemas.microsoft.com/office/drawing/2010/main" val="0"/>
              </a:ext>
            </a:extLst>
          </a:blip>
          <a:srcRect b="1731"/>
          <a:stretch/>
        </p:blipFill>
        <p:spPr>
          <a:xfrm rot="16200000">
            <a:off x="-1525047" y="1511643"/>
            <a:ext cx="9906000" cy="6882717"/>
          </a:xfrm>
          <a:prstGeom prst="rect">
            <a:avLst/>
          </a:prstGeom>
        </p:spPr>
      </p:pic>
      <p:sp>
        <p:nvSpPr>
          <p:cNvPr id="18" name="Textfeld 17"/>
          <p:cNvSpPr txBox="1"/>
          <p:nvPr/>
        </p:nvSpPr>
        <p:spPr>
          <a:xfrm>
            <a:off x="381266" y="4673450"/>
            <a:ext cx="5888930" cy="3524042"/>
          </a:xfrm>
          <a:prstGeom prst="rect">
            <a:avLst/>
          </a:prstGeom>
          <a:noFill/>
        </p:spPr>
        <p:txBody>
          <a:bodyPr wrap="square" rtlCol="0">
            <a:spAutoFit/>
          </a:bodyPr>
          <a:lstStyle/>
          <a:p>
            <a:pPr>
              <a:spcAft>
                <a:spcPts val="600"/>
              </a:spcAft>
            </a:pPr>
            <a:r>
              <a:rPr lang="de-AT" sz="800" b="1" dirty="0">
                <a:solidFill>
                  <a:srgbClr val="FF0000"/>
                </a:solidFill>
                <a:latin typeface="HelveticaNeueLT Pro 55 Roman" panose="020B0604020202020204" pitchFamily="34" charset="0"/>
              </a:rPr>
              <a:t>Diese Aufgaben warten auf Sie</a:t>
            </a:r>
          </a:p>
          <a:p>
            <a:pPr marL="171450" lvl="0" indent="-171450">
              <a:buFont typeface="Symbol" panose="05050102010706020507" pitchFamily="18" charset="2"/>
              <a:buChar char="-"/>
            </a:pPr>
            <a:r>
              <a:rPr lang="de-AT" sz="800" dirty="0">
                <a:solidFill>
                  <a:schemeClr val="bg1"/>
                </a:solidFill>
                <a:latin typeface="HelveticaNeueLT Pro 55 Roman" panose="020B0604020202020204" pitchFamily="34" charset="0"/>
              </a:rPr>
              <a:t>Durchführung von Reparaturen in unserer Schneiderei</a:t>
            </a:r>
          </a:p>
          <a:p>
            <a:pPr marL="171450" lvl="0" indent="-171450">
              <a:buFont typeface="Symbol" panose="05050102010706020507" pitchFamily="18" charset="2"/>
              <a:buChar char="-"/>
            </a:pPr>
            <a:r>
              <a:rPr lang="de-AT" sz="800" dirty="0">
                <a:solidFill>
                  <a:schemeClr val="bg1"/>
                </a:solidFill>
                <a:latin typeface="HelveticaNeueLT Pro 55 Roman" panose="020B0604020202020204" pitchFamily="34" charset="0"/>
              </a:rPr>
              <a:t>Aufbringen von Emblemen, Drucken und Sticken</a:t>
            </a:r>
          </a:p>
          <a:p>
            <a:pPr marL="171450" lvl="0" indent="-171450">
              <a:buFont typeface="Symbol" panose="05050102010706020507" pitchFamily="18" charset="2"/>
              <a:buChar char="-"/>
            </a:pPr>
            <a:r>
              <a:rPr lang="de-AT" sz="800" dirty="0">
                <a:solidFill>
                  <a:schemeClr val="bg1"/>
                </a:solidFill>
                <a:latin typeface="HelveticaNeueLT Pro 55 Roman" panose="020B0604020202020204" pitchFamily="34" charset="0"/>
              </a:rPr>
              <a:t>Reparatur unserer Produkte mit mehrlagigen Aufbauten aus Funktionsmaterialien</a:t>
            </a:r>
          </a:p>
          <a:p>
            <a:pPr marL="171450" indent="-171450">
              <a:buFont typeface="Symbol" panose="05050102010706020507" pitchFamily="18" charset="2"/>
              <a:buChar char="-"/>
            </a:pPr>
            <a:r>
              <a:rPr lang="de-AT" sz="800" dirty="0">
                <a:solidFill>
                  <a:schemeClr val="bg1"/>
                </a:solidFill>
                <a:latin typeface="HelveticaNeueLT Pro 55 Roman" panose="020B0604020202020204" pitchFamily="34" charset="0"/>
              </a:rPr>
              <a:t>Unterstützung der Kolleg/innen in der Musterschneiderei</a:t>
            </a:r>
          </a:p>
          <a:p>
            <a:pPr lvl="0"/>
            <a:endParaRPr lang="de-AT" sz="800" dirty="0">
              <a:solidFill>
                <a:schemeClr val="bg1"/>
              </a:solidFill>
              <a:latin typeface="HelveticaNeueLT Pro 55 Roman" panose="020B0604020202020204" pitchFamily="34" charset="0"/>
            </a:endParaRPr>
          </a:p>
          <a:p>
            <a:r>
              <a:rPr lang="de-AT" sz="800" dirty="0">
                <a:solidFill>
                  <a:schemeClr val="bg1"/>
                </a:solidFill>
                <a:latin typeface="HelveticaNeueLT Pro 55 Roman" panose="020B0604020202020204" pitchFamily="34" charset="0"/>
              </a:rPr>
              <a:t> </a:t>
            </a:r>
          </a:p>
          <a:p>
            <a:pPr>
              <a:spcAft>
                <a:spcPts val="600"/>
              </a:spcAft>
            </a:pPr>
            <a:r>
              <a:rPr lang="de-AT" sz="800" b="1" dirty="0">
                <a:solidFill>
                  <a:srgbClr val="FF0000"/>
                </a:solidFill>
                <a:latin typeface="HelveticaNeueLT Pro 55 Roman" panose="020B0604020202020204" pitchFamily="34" charset="0"/>
              </a:rPr>
              <a:t>Das bringen Sie mit</a:t>
            </a:r>
          </a:p>
          <a:p>
            <a:pPr marL="171450" indent="-171450">
              <a:buFont typeface="Symbol" panose="05050102010706020507" pitchFamily="18" charset="2"/>
              <a:buChar char="-"/>
            </a:pPr>
            <a:r>
              <a:rPr lang="de-AT" sz="800" dirty="0">
                <a:solidFill>
                  <a:schemeClr val="bg1"/>
                </a:solidFill>
                <a:latin typeface="HelveticaNeueLT Pro 55 Roman" panose="020B0604020202020204" pitchFamily="34" charset="0"/>
              </a:rPr>
              <a:t>Erfahrung in der Verarbeitung von Textilien</a:t>
            </a:r>
          </a:p>
          <a:p>
            <a:pPr marL="171450" lvl="0" indent="-171450">
              <a:buFont typeface="Symbol" panose="05050102010706020507" pitchFamily="18" charset="2"/>
              <a:buChar char="-"/>
            </a:pPr>
            <a:r>
              <a:rPr lang="de-AT" sz="800" dirty="0">
                <a:solidFill>
                  <a:schemeClr val="bg1"/>
                </a:solidFill>
                <a:latin typeface="HelveticaNeueLT Pro 55 Roman" panose="020B0604020202020204" pitchFamily="34" charset="0"/>
              </a:rPr>
              <a:t>Erfolgreich abgeschlossene Schneidereiausbildung von Vorteil</a:t>
            </a:r>
          </a:p>
          <a:p>
            <a:pPr marL="171450" lvl="0" indent="-171450">
              <a:buFont typeface="Symbol" panose="05050102010706020507" pitchFamily="18" charset="2"/>
              <a:buChar char="-"/>
            </a:pPr>
            <a:r>
              <a:rPr lang="de-AT" sz="800" dirty="0">
                <a:solidFill>
                  <a:schemeClr val="bg1"/>
                </a:solidFill>
                <a:latin typeface="HelveticaNeueLT Pro 55 Roman" panose="020B0604020202020204" pitchFamily="34" charset="0"/>
              </a:rPr>
              <a:t>Gewissenhafte und genaue Arbeitsweise </a:t>
            </a:r>
          </a:p>
          <a:p>
            <a:pPr lvl="0"/>
            <a:endParaRPr lang="de-AT" sz="800" dirty="0">
              <a:solidFill>
                <a:schemeClr val="bg1"/>
              </a:solidFill>
              <a:latin typeface="HelveticaNeueLT Pro 55 Roman" panose="020B0604020202020204" pitchFamily="34" charset="0"/>
            </a:endParaRPr>
          </a:p>
          <a:p>
            <a:pPr lvl="0"/>
            <a:endParaRPr lang="de-AT" sz="800" dirty="0">
              <a:solidFill>
                <a:schemeClr val="bg1"/>
              </a:solidFill>
              <a:latin typeface="HelveticaNeueLT Pro 55 Roman" panose="020B0604020202020204" pitchFamily="34" charset="0"/>
            </a:endParaRPr>
          </a:p>
          <a:p>
            <a:pPr>
              <a:spcAft>
                <a:spcPts val="600"/>
              </a:spcAft>
            </a:pPr>
            <a:r>
              <a:rPr lang="de-AT" sz="800" b="1" dirty="0">
                <a:solidFill>
                  <a:srgbClr val="FF0000"/>
                </a:solidFill>
                <a:latin typeface="HelveticaNeueLT Pro 55 Roman" panose="020B0604020202020204" pitchFamily="34" charset="0"/>
              </a:rPr>
              <a:t>Worauf Sie sich freuen können </a:t>
            </a:r>
          </a:p>
          <a:p>
            <a:pPr marL="171450" lvl="0" indent="-171450">
              <a:buFont typeface="Symbol" panose="05050102010706020507" pitchFamily="18" charset="2"/>
              <a:buChar char="-"/>
            </a:pPr>
            <a:r>
              <a:rPr lang="de-DE" sz="800" dirty="0">
                <a:solidFill>
                  <a:schemeClr val="bg1"/>
                </a:solidFill>
                <a:latin typeface="HelveticaNeueLT Pro 55 Roman" panose="020B0604020202020204" pitchFamily="34" charset="0"/>
              </a:rPr>
              <a:t>Krisensicherer Arbeitsplatz im Bereich Premium-Funktionsbekleidung für Feuerwehr und Arbeitsschutz</a:t>
            </a:r>
          </a:p>
          <a:p>
            <a:pPr marL="171450" lvl="0" indent="-171450">
              <a:buFont typeface="Symbol" panose="05050102010706020507" pitchFamily="18" charset="2"/>
              <a:buChar char="-"/>
            </a:pPr>
            <a:r>
              <a:rPr lang="de-DE" sz="800" dirty="0">
                <a:solidFill>
                  <a:schemeClr val="bg1"/>
                </a:solidFill>
                <a:latin typeface="HelveticaNeueLT Pro 55 Roman" panose="020B0604020202020204" pitchFamily="34" charset="0"/>
              </a:rPr>
              <a:t>Abwechslungsreiches und verantwortungsvolles Aufgabengebiet</a:t>
            </a:r>
          </a:p>
          <a:p>
            <a:pPr marL="171450" lvl="0" indent="-171450">
              <a:buFont typeface="Symbol" panose="05050102010706020507" pitchFamily="18" charset="2"/>
              <a:buChar char="-"/>
            </a:pPr>
            <a:r>
              <a:rPr lang="de-DE" sz="800" dirty="0">
                <a:solidFill>
                  <a:schemeClr val="bg1"/>
                </a:solidFill>
                <a:latin typeface="HelveticaNeueLT Pro 55 Roman" panose="020B0604020202020204" pitchFamily="34" charset="0"/>
              </a:rPr>
              <a:t>Persönlicher Parkplatz sowie gute Anbindung an den öffentlichen Verkehr</a:t>
            </a:r>
          </a:p>
          <a:p>
            <a:pPr marL="171450" indent="-171450">
              <a:buFont typeface="Symbol" panose="05050102010706020507" pitchFamily="18" charset="2"/>
              <a:buChar char="-"/>
            </a:pPr>
            <a:r>
              <a:rPr lang="de-DE" sz="800" dirty="0">
                <a:solidFill>
                  <a:schemeClr val="bg1"/>
                </a:solidFill>
                <a:latin typeface="HelveticaNeueLT Pro 55 Roman" panose="020B0604020202020204" pitchFamily="34" charset="0"/>
              </a:rPr>
              <a:t>Jährliche Abteilungs- und Firmenevents</a:t>
            </a:r>
          </a:p>
          <a:p>
            <a:pPr marL="171450" lvl="0" indent="-171450">
              <a:buFont typeface="Symbol" panose="05050102010706020507" pitchFamily="18" charset="2"/>
              <a:buChar char="-"/>
            </a:pPr>
            <a:r>
              <a:rPr lang="de-DE" sz="800" dirty="0">
                <a:solidFill>
                  <a:schemeClr val="bg1"/>
                </a:solidFill>
                <a:latin typeface="HelveticaNeueLT Pro 55 Roman" panose="020B0604020202020204" pitchFamily="34" charset="0"/>
              </a:rPr>
              <a:t>Kontinuierliche Weiterentwicklungsmöglichkeiten</a:t>
            </a:r>
          </a:p>
          <a:p>
            <a:pPr marL="171450" lvl="0" indent="-171450">
              <a:buFont typeface="Symbol" panose="05050102010706020507" pitchFamily="18" charset="2"/>
              <a:buChar char="-"/>
            </a:pPr>
            <a:r>
              <a:rPr lang="de-DE" sz="800" dirty="0">
                <a:solidFill>
                  <a:schemeClr val="bg1"/>
                </a:solidFill>
                <a:latin typeface="HelveticaNeueLT Pro 55 Roman" panose="020B0604020202020204" pitchFamily="34" charset="0"/>
              </a:rPr>
              <a:t>Unterstützung durch ein starkes TEXPORT® Team mit über 600 Mitarbeitern</a:t>
            </a:r>
          </a:p>
          <a:p>
            <a:pPr marL="171450" lvl="0" indent="-171450">
              <a:buFont typeface="Symbol" panose="05050102010706020507" pitchFamily="18" charset="2"/>
              <a:buChar char="-"/>
            </a:pPr>
            <a:r>
              <a:rPr lang="de-DE" sz="800" dirty="0">
                <a:solidFill>
                  <a:schemeClr val="bg1"/>
                </a:solidFill>
                <a:latin typeface="HelveticaNeueLT Pro 55 Roman" panose="020B0604020202020204" pitchFamily="34" charset="0"/>
              </a:rPr>
              <a:t>38,5 Stunden/Woche mit kurzem Arbeitstag am Freitag</a:t>
            </a:r>
          </a:p>
          <a:p>
            <a:pPr marL="171450" lvl="0" indent="-171450">
              <a:buFont typeface="Symbol" panose="05050102010706020507" pitchFamily="18" charset="2"/>
              <a:buChar char="-"/>
            </a:pPr>
            <a:r>
              <a:rPr lang="de-DE" sz="800" dirty="0">
                <a:solidFill>
                  <a:schemeClr val="bg1"/>
                </a:solidFill>
                <a:latin typeface="HelveticaNeueLT Pro 55 Roman" panose="020B0604020202020204" pitchFamily="34" charset="0"/>
              </a:rPr>
              <a:t>Wir bieten ein marktkonformes Gehalt, das sich an Ihrer Qualifikation und Ihrer Berufserfahrung orientiert und das deutlich über dem Kollektivvertrag liegt.*</a:t>
            </a:r>
          </a:p>
          <a:p>
            <a:pPr lvl="0"/>
            <a:endParaRPr lang="de-DE" sz="800" dirty="0">
              <a:solidFill>
                <a:schemeClr val="bg1"/>
              </a:solidFill>
              <a:latin typeface="HelveticaNeueLT Pro 55 Roman" panose="020B0604020202020204" pitchFamily="34" charset="0"/>
            </a:endParaRPr>
          </a:p>
          <a:p>
            <a:r>
              <a:rPr lang="de-DE" sz="800" dirty="0">
                <a:solidFill>
                  <a:schemeClr val="bg1"/>
                </a:solidFill>
                <a:latin typeface="HelveticaNeueLT Pro 55 Roman" panose="020B0604020202020204" pitchFamily="34" charset="0"/>
              </a:rPr>
              <a:t>Sind Sie bereit für eine neue Herausforderung in einem wachsenden und innovativen Unternehmen?</a:t>
            </a:r>
          </a:p>
          <a:p>
            <a:r>
              <a:rPr lang="de-DE" sz="800" dirty="0">
                <a:solidFill>
                  <a:schemeClr val="bg1"/>
                </a:solidFill>
                <a:latin typeface="HelveticaNeueLT Pro 55 Roman" panose="020B0604020202020204" pitchFamily="34" charset="0"/>
              </a:rPr>
              <a:t>Dann freuen wir uns auf Ihre aussagekräftigen Bewerbungsunterlagen: </a:t>
            </a:r>
            <a:r>
              <a:rPr lang="de-DE" sz="800" dirty="0" err="1">
                <a:solidFill>
                  <a:schemeClr val="bg1"/>
                </a:solidFill>
                <a:latin typeface="HelveticaNeueLT Pro 55 Roman" panose="020B0604020202020204" pitchFamily="34" charset="0"/>
              </a:rPr>
              <a:t>karriere@texport.at</a:t>
            </a:r>
            <a:endParaRPr lang="de-DE" sz="800" dirty="0">
              <a:solidFill>
                <a:schemeClr val="bg1"/>
              </a:solidFill>
              <a:latin typeface="HelveticaNeueLT Pro 55 Roman" panose="020B0604020202020204" pitchFamily="34" charset="0"/>
            </a:endParaRPr>
          </a:p>
        </p:txBody>
      </p:sp>
      <p:pic>
        <p:nvPicPr>
          <p:cNvPr id="21" name="Grafik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055" y="8980311"/>
            <a:ext cx="1608520" cy="544082"/>
          </a:xfrm>
          <a:prstGeom prst="rect">
            <a:avLst/>
          </a:prstGeom>
        </p:spPr>
      </p:pic>
      <p:sp>
        <p:nvSpPr>
          <p:cNvPr id="31" name="Textfeld 30"/>
          <p:cNvSpPr txBox="1"/>
          <p:nvPr/>
        </p:nvSpPr>
        <p:spPr>
          <a:xfrm>
            <a:off x="307083" y="9690553"/>
            <a:ext cx="7218182" cy="215444"/>
          </a:xfrm>
          <a:prstGeom prst="rect">
            <a:avLst/>
          </a:prstGeom>
          <a:noFill/>
        </p:spPr>
        <p:txBody>
          <a:bodyPr wrap="square" rtlCol="0">
            <a:spAutoFit/>
          </a:bodyPr>
          <a:lstStyle/>
          <a:p>
            <a:r>
              <a:rPr lang="de-AT" sz="800" dirty="0">
                <a:solidFill>
                  <a:schemeClr val="bg1">
                    <a:lumMod val="65000"/>
                  </a:schemeClr>
                </a:solidFill>
                <a:latin typeface="HelveticaNeueLT Pro 55 Roman" panose="020B0604020202020204" pitchFamily="34" charset="0"/>
              </a:rPr>
              <a:t>TEXPORT</a:t>
            </a:r>
            <a:r>
              <a:rPr lang="de-AT" sz="800" baseline="30000" dirty="0">
                <a:solidFill>
                  <a:schemeClr val="bg1">
                    <a:lumMod val="65000"/>
                  </a:schemeClr>
                </a:solidFill>
                <a:latin typeface="HelveticaNeueLT Pro 55 Roman" panose="020B0604020202020204" pitchFamily="34" charset="0"/>
              </a:rPr>
              <a:t>®</a:t>
            </a:r>
            <a:r>
              <a:rPr lang="de-AT" sz="800" dirty="0">
                <a:solidFill>
                  <a:schemeClr val="bg1">
                    <a:lumMod val="65000"/>
                  </a:schemeClr>
                </a:solidFill>
                <a:latin typeface="HelveticaNeueLT Pro 55 Roman" panose="020B0604020202020204" pitchFamily="34" charset="0"/>
              </a:rPr>
              <a:t> GmbH, Franz-Sauer-Str.30, A – 5020 Salzburg, </a:t>
            </a:r>
            <a:r>
              <a:rPr lang="de-AT" sz="800" dirty="0" err="1">
                <a:solidFill>
                  <a:schemeClr val="bg1">
                    <a:lumMod val="65000"/>
                  </a:schemeClr>
                </a:solidFill>
                <a:latin typeface="HelveticaNeueLT Pro 55 Roman" panose="020B0604020202020204" pitchFamily="34" charset="0"/>
              </a:rPr>
              <a:t>karriere@texport.at</a:t>
            </a:r>
            <a:r>
              <a:rPr lang="de-AT" sz="800" dirty="0">
                <a:solidFill>
                  <a:schemeClr val="bg1">
                    <a:lumMod val="65000"/>
                  </a:schemeClr>
                </a:solidFill>
                <a:latin typeface="HelveticaNeueLT Pro 55 Roman" panose="020B0604020202020204" pitchFamily="34" charset="0"/>
              </a:rPr>
              <a:t>, Kontakt: Michael Schmid</a:t>
            </a:r>
          </a:p>
        </p:txBody>
      </p:sp>
      <p:sp>
        <p:nvSpPr>
          <p:cNvPr id="16" name="Textfeld 15"/>
          <p:cNvSpPr txBox="1"/>
          <p:nvPr/>
        </p:nvSpPr>
        <p:spPr>
          <a:xfrm>
            <a:off x="-13406" y="4104063"/>
            <a:ext cx="6858000" cy="338554"/>
          </a:xfrm>
          <a:prstGeom prst="rect">
            <a:avLst/>
          </a:prstGeom>
          <a:noFill/>
        </p:spPr>
        <p:txBody>
          <a:bodyPr wrap="square" rtlCol="0">
            <a:spAutoFit/>
          </a:bodyPr>
          <a:lstStyle/>
          <a:p>
            <a:pPr algn="ctr"/>
            <a:r>
              <a:rPr lang="de-AT" sz="1600" b="1" dirty="0">
                <a:solidFill>
                  <a:schemeClr val="bg1"/>
                </a:solidFill>
                <a:latin typeface="HelveticaNeueLT Pro 55 Roman" panose="020B0604020202020204" pitchFamily="34" charset="0"/>
              </a:rPr>
              <a:t>Näher / Schneider (m/w/d)</a:t>
            </a:r>
          </a:p>
        </p:txBody>
      </p:sp>
      <p:sp>
        <p:nvSpPr>
          <p:cNvPr id="22" name="Textfeld 21"/>
          <p:cNvSpPr txBox="1"/>
          <p:nvPr/>
        </p:nvSpPr>
        <p:spPr>
          <a:xfrm>
            <a:off x="527761" y="2489109"/>
            <a:ext cx="5542296" cy="584775"/>
          </a:xfrm>
          <a:prstGeom prst="rect">
            <a:avLst/>
          </a:prstGeom>
          <a:noFill/>
        </p:spPr>
        <p:txBody>
          <a:bodyPr wrap="square" rtlCol="0">
            <a:spAutoFit/>
          </a:bodyPr>
          <a:lstStyle/>
          <a:p>
            <a:r>
              <a:rPr lang="de-AT" sz="1600" b="1" dirty="0">
                <a:solidFill>
                  <a:schemeClr val="bg1"/>
                </a:solidFill>
                <a:latin typeface="HelveticaNeueLT Pro 55 Roman" panose="020B0604020202020204" pitchFamily="34" charset="0"/>
              </a:rPr>
              <a:t>UNSER PRODUKT IST BÄRENSTARK.</a:t>
            </a:r>
          </a:p>
          <a:p>
            <a:r>
              <a:rPr lang="de-AT" sz="1600" b="1" dirty="0">
                <a:solidFill>
                  <a:schemeClr val="bg1"/>
                </a:solidFill>
                <a:latin typeface="HelveticaNeueLT Pro 55 Roman" panose="020B0604020202020204" pitchFamily="34" charset="0"/>
              </a:rPr>
              <a:t>UND UNSER TEAM IST ES AUCH.</a:t>
            </a:r>
            <a:endParaRPr lang="de-AT" sz="1600" dirty="0">
              <a:solidFill>
                <a:schemeClr val="bg1"/>
              </a:solidFill>
              <a:latin typeface="HelveticaNeueLT Pro 55 Roman" panose="020B0604020202020204" pitchFamily="34" charset="0"/>
            </a:endParaRPr>
          </a:p>
        </p:txBody>
      </p:sp>
      <p:sp>
        <p:nvSpPr>
          <p:cNvPr id="33" name="Textfeld 32"/>
          <p:cNvSpPr txBox="1"/>
          <p:nvPr/>
        </p:nvSpPr>
        <p:spPr>
          <a:xfrm>
            <a:off x="527761" y="2995717"/>
            <a:ext cx="5677079" cy="954107"/>
          </a:xfrm>
          <a:prstGeom prst="rect">
            <a:avLst/>
          </a:prstGeom>
          <a:noFill/>
        </p:spPr>
        <p:txBody>
          <a:bodyPr wrap="square" rtlCol="0">
            <a:spAutoFit/>
          </a:bodyPr>
          <a:lstStyle/>
          <a:p>
            <a:r>
              <a:rPr lang="de-AT" sz="800" dirty="0">
                <a:solidFill>
                  <a:schemeClr val="bg1"/>
                </a:solidFill>
                <a:latin typeface="HelveticaNeueLT Pro 55 Roman" panose="020B0604020202020204" pitchFamily="34" charset="0"/>
              </a:rPr>
              <a:t> </a:t>
            </a:r>
          </a:p>
          <a:p>
            <a:r>
              <a:rPr lang="de-DE" sz="800" dirty="0">
                <a:solidFill>
                  <a:schemeClr val="bg1"/>
                </a:solidFill>
                <a:latin typeface="HelveticaNeueLT Pro 55 Roman" panose="020B0604020202020204" pitchFamily="34" charset="0"/>
              </a:rPr>
              <a:t>Höchste Qualität und ständige Weiterentwicklung unserer Produkte haben uns zum marktbestimmenden Konfektionär im Bereich der Feuerschutzbekleidung gemacht. Unser Erfolg basiert auf der Leistung unserer Mitarbeiter, die zusammen ein großes Ganzes ergeben. Darauf sind wird stolz und wenn auch Sie ein Teil unserer Mission werden möchten, freuen wir uns auf Ihre Bewerbung.</a:t>
            </a:r>
          </a:p>
          <a:p>
            <a:endParaRPr lang="de-DE" sz="800" dirty="0">
              <a:solidFill>
                <a:schemeClr val="bg1"/>
              </a:solidFill>
              <a:latin typeface="HelveticaNeueLT Pro 55 Roman" panose="020B0604020202020204" pitchFamily="34" charset="0"/>
            </a:endParaRPr>
          </a:p>
          <a:p>
            <a:r>
              <a:rPr lang="de-DE" sz="800" dirty="0">
                <a:solidFill>
                  <a:schemeClr val="bg1"/>
                </a:solidFill>
                <a:latin typeface="HelveticaNeueLT Pro 55 Roman" panose="020B0604020202020204" pitchFamily="34" charset="0"/>
              </a:rPr>
              <a:t>Zur Verstärkung unseres Teams freuen wir uns auf Ihre Bewerbung für die Position:</a:t>
            </a:r>
            <a:endParaRPr lang="de-AT" sz="800" dirty="0">
              <a:solidFill>
                <a:schemeClr val="bg1"/>
              </a:solidFill>
              <a:latin typeface="HelveticaNeueLT Pro 55 Roman" panose="020B0604020202020204" pitchFamily="34" charset="0"/>
            </a:endParaRPr>
          </a:p>
        </p:txBody>
      </p:sp>
      <p:pic>
        <p:nvPicPr>
          <p:cNvPr id="24" name="Grafik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266" y="2567974"/>
            <a:ext cx="175298" cy="179925"/>
          </a:xfrm>
          <a:prstGeom prst="rect">
            <a:avLst/>
          </a:prstGeom>
        </p:spPr>
      </p:pic>
      <p:pic>
        <p:nvPicPr>
          <p:cNvPr id="25" name="Grafik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3772" y="4170009"/>
            <a:ext cx="175298" cy="179925"/>
          </a:xfrm>
          <a:prstGeom prst="rect">
            <a:avLst/>
          </a:prstGeom>
        </p:spPr>
      </p:pic>
      <p:pic>
        <p:nvPicPr>
          <p:cNvPr id="23" name="Grafik 22"/>
          <p:cNvPicPr>
            <a:picLocks noChangeAspect="1"/>
          </p:cNvPicPr>
          <p:nvPr/>
        </p:nvPicPr>
        <p:blipFill rotWithShape="1">
          <a:blip r:embed="rId5" cstate="print">
            <a:extLst>
              <a:ext uri="{28A0092B-C50C-407E-A947-70E740481C1C}">
                <a14:useLocalDpi xmlns:a14="http://schemas.microsoft.com/office/drawing/2010/main" val="0"/>
              </a:ext>
            </a:extLst>
          </a:blip>
          <a:srcRect r="30438"/>
          <a:stretch/>
        </p:blipFill>
        <p:spPr>
          <a:xfrm>
            <a:off x="-6885" y="-11952"/>
            <a:ext cx="4788061" cy="2324851"/>
          </a:xfrm>
          <a:prstGeom prst="rect">
            <a:avLst/>
          </a:prstGeom>
        </p:spPr>
      </p:pic>
      <p:pic>
        <p:nvPicPr>
          <p:cNvPr id="26" name="Grafik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1623" y="-10438"/>
            <a:ext cx="2837202" cy="3511424"/>
          </a:xfrm>
          <a:prstGeom prst="rect">
            <a:avLst/>
          </a:prstGeom>
        </p:spPr>
      </p:pic>
      <p:sp>
        <p:nvSpPr>
          <p:cNvPr id="15" name="Textfeld 14"/>
          <p:cNvSpPr txBox="1"/>
          <p:nvPr/>
        </p:nvSpPr>
        <p:spPr>
          <a:xfrm>
            <a:off x="307083" y="9119334"/>
            <a:ext cx="4613117" cy="415498"/>
          </a:xfrm>
          <a:prstGeom prst="rect">
            <a:avLst/>
          </a:prstGeom>
          <a:noFill/>
        </p:spPr>
        <p:txBody>
          <a:bodyPr wrap="square" rtlCol="0">
            <a:spAutoFit/>
          </a:bodyPr>
          <a:lstStyle/>
          <a:p>
            <a:pPr algn="just"/>
            <a:r>
              <a:rPr lang="de-AT" sz="700" dirty="0">
                <a:solidFill>
                  <a:schemeClr val="bg1">
                    <a:lumMod val="65000"/>
                  </a:schemeClr>
                </a:solidFill>
                <a:latin typeface="HelveticaNeueLT Pro 55 Roman" panose="020B0604020202020204" pitchFamily="34" charset="0"/>
              </a:rPr>
              <a:t>* </a:t>
            </a:r>
            <a:r>
              <a:rPr lang="de-DE" sz="700" dirty="0">
                <a:solidFill>
                  <a:schemeClr val="bg1">
                    <a:lumMod val="65000"/>
                  </a:schemeClr>
                </a:solidFill>
                <a:latin typeface="HelveticaNeueLT Pro 55 Roman" panose="020B0604020202020204" pitchFamily="34" charset="0"/>
              </a:rPr>
              <a:t>Aus gesetzlichen Gründen sind wir verpflichtet darauf hinzuweisen, dass das kollektivvertragliche Mindestgehalt für diese Position bei monatlich EUR 1.675 brutto liegt. Unsere Gehaltspakete orientieren sich jedoch an Berufserfahrung und Qualifikation und liegen daher deutlich über dem angegebenen Mindestgehalt.</a:t>
            </a:r>
            <a:endParaRPr lang="de-AT" sz="700" dirty="0">
              <a:solidFill>
                <a:schemeClr val="bg1">
                  <a:lumMod val="65000"/>
                </a:schemeClr>
              </a:solidFill>
              <a:latin typeface="HelveticaNeueLT Pro 55 Roman" panose="020B0604020202020204" pitchFamily="34" charset="0"/>
            </a:endParaRPr>
          </a:p>
        </p:txBody>
      </p:sp>
    </p:spTree>
    <p:extLst>
      <p:ext uri="{BB962C8B-B14F-4D97-AF65-F5344CB8AC3E}">
        <p14:creationId xmlns:p14="http://schemas.microsoft.com/office/powerpoint/2010/main" val="4253968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316</Words>
  <Application>Microsoft Office PowerPoint</Application>
  <PresentationFormat>A4-Papier (210 x 297 mm)</PresentationFormat>
  <Paragraphs>34</Paragraphs>
  <Slides>1</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vt:i4>
      </vt:variant>
    </vt:vector>
  </HeadingPairs>
  <TitlesOfParts>
    <vt:vector size="7" baseType="lpstr">
      <vt:lpstr>Arial</vt:lpstr>
      <vt:lpstr>Calibri</vt:lpstr>
      <vt:lpstr>Calibri Light</vt:lpstr>
      <vt:lpstr>HelveticaNeueLT Pro 55 Roman</vt:lpstr>
      <vt:lpstr>Symbol</vt:lpstr>
      <vt:lpstr>Office Theme</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Nietzold Tobias</dc:creator>
  <cp:lastModifiedBy>Schmid Michael</cp:lastModifiedBy>
  <cp:revision>129</cp:revision>
  <cp:lastPrinted>2020-03-30T07:17:22Z</cp:lastPrinted>
  <dcterms:created xsi:type="dcterms:W3CDTF">2018-03-14T11:28:09Z</dcterms:created>
  <dcterms:modified xsi:type="dcterms:W3CDTF">2021-09-21T07:44:00Z</dcterms:modified>
</cp:coreProperties>
</file>